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</p:sldIdLst>
  <p:sldSz cy="6858000" cx="9144000"/>
  <p:notesSz cx="6858000" cy="9144000"/>
  <p:embeddedFontLst>
    <p:embeddedFont>
      <p:font typeface="Play"/>
      <p:regular r:id="rId35"/>
      <p:bold r:id="rId36"/>
    </p:embeddedFont>
    <p:embeddedFont>
      <p:font typeface="Helvetica Neue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:go="http://customooxmlschemas.google.com/" r:id="rId41" roundtripDataSignature="AMtx7mghN6/VTv0uN8IWqWdO9Oxrye/0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HelveticaNeue-boldItalic.fntdata"/><Relationship Id="rId20" Type="http://schemas.openxmlformats.org/officeDocument/2006/relationships/slide" Target="slides/slide14.xml"/><Relationship Id="rId41" Type="http://customschemas.google.com/relationships/presentationmetadata" Target="meta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Play-regular.fntdata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HelveticaNeue-regular.fntdata"/><Relationship Id="rId14" Type="http://schemas.openxmlformats.org/officeDocument/2006/relationships/slide" Target="slides/slide8.xml"/><Relationship Id="rId36" Type="http://schemas.openxmlformats.org/officeDocument/2006/relationships/font" Target="fonts/Play-bold.fntdata"/><Relationship Id="rId17" Type="http://schemas.openxmlformats.org/officeDocument/2006/relationships/slide" Target="slides/slide11.xml"/><Relationship Id="rId39" Type="http://schemas.openxmlformats.org/officeDocument/2006/relationships/font" Target="fonts/HelveticaNeue-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" name="Google Shape;18;p3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4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4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/>
          <p:nvPr>
            <p:ph type="title"/>
          </p:nvPr>
        </p:nvSpPr>
        <p:spPr>
          <a:xfrm rot="5400000">
            <a:off x="4623594" y="2285207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" type="body"/>
          </p:nvPr>
        </p:nvSpPr>
        <p:spPr>
          <a:xfrm rot="5400000">
            <a:off x="623094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4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4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2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3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3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4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4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9" name="Google Shape;99;p34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34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1" name="Google Shape;101;p34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3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3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3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3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4" name="Google Shape;24;p33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3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6" name="Google Shape;26;p33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3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5"/>
          <p:cNvSpPr txBox="1"/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3" name="Google Shape;33;p3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3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6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6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9" name="Google Shape;39;p3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3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7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7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0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0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40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4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41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41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4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4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3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3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3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3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900" u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2.png"/><Relationship Id="rId7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4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abs/1106.1813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29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Relationship Id="rId5" Type="http://schemas.openxmlformats.org/officeDocument/2006/relationships/image" Target="../media/image32.png"/><Relationship Id="rId6" Type="http://schemas.openxmlformats.org/officeDocument/2006/relationships/image" Target="../media/image4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0.png"/><Relationship Id="rId4" Type="http://schemas.openxmlformats.org/officeDocument/2006/relationships/image" Target="../media/image42.png"/><Relationship Id="rId5" Type="http://schemas.openxmlformats.org/officeDocument/2006/relationships/image" Target="../media/image4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jpg"/><Relationship Id="rId4" Type="http://schemas.openxmlformats.org/officeDocument/2006/relationships/hyperlink" Target="https://doi.org/10.1093/biomet/ast044" TargetMode="External"/><Relationship Id="rId5" Type="http://schemas.openxmlformats.org/officeDocument/2006/relationships/hyperlink" Target="https://exoplanetarchive.ipac.caltech.edu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503466 astronomy, dark, evening, glowing, night, nightsky, scenic, space,  starry, stars, universe 4k wallpaper - Mocah HD Wallpapers" id="109" name="Google Shape;109;p1"/>
          <p:cNvPicPr preferRelativeResize="0"/>
          <p:nvPr/>
        </p:nvPicPr>
        <p:blipFill rotWithShape="1">
          <a:blip r:embed="rId3">
            <a:alphaModFix/>
          </a:blip>
          <a:srcRect b="-1" l="9100" r="1898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0" name="Google Shape;110;p1"/>
          <p:cNvSpPr txBox="1"/>
          <p:nvPr/>
        </p:nvSpPr>
        <p:spPr>
          <a:xfrm>
            <a:off x="1066800" y="457200"/>
            <a:ext cx="75438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000" u="none" cap="none" strike="noStrike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Planet Habitability Detection </a:t>
            </a:r>
            <a:endParaRPr/>
          </a:p>
        </p:txBody>
      </p:sp>
      <p:sp>
        <p:nvSpPr>
          <p:cNvPr id="111" name="Google Shape;111;p1"/>
          <p:cNvSpPr txBox="1"/>
          <p:nvPr/>
        </p:nvSpPr>
        <p:spPr>
          <a:xfrm>
            <a:off x="1562100" y="1905000"/>
            <a:ext cx="6019800" cy="33478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Isabella Battisti and Tristani Makharashvili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Hartwick College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CISC-315-3B:Data Science with Big Data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Professor Wang</a:t>
            </a:r>
            <a:endParaRPr/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CCCC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December 8, 2021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0"/>
          <p:cNvSpPr txBox="1"/>
          <p:nvPr>
            <p:ph type="title"/>
          </p:nvPr>
        </p:nvSpPr>
        <p:spPr>
          <a:xfrm>
            <a:off x="3724073" y="613399"/>
            <a:ext cx="4939868" cy="128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Helvetica Neue"/>
              <a:buNone/>
            </a:pPr>
            <a:r>
              <a:rPr lang="en-US">
                <a:latin typeface="Helvetica Neue"/>
                <a:ea typeface="Helvetica Neue"/>
                <a:cs typeface="Helvetica Neue"/>
                <a:sym typeface="Helvetica Neue"/>
              </a:rPr>
              <a:t>We used two open-source datasets</a:t>
            </a:r>
            <a:endParaRPr/>
          </a:p>
        </p:txBody>
      </p:sp>
      <p:sp>
        <p:nvSpPr>
          <p:cNvPr id="185" name="Google Shape;185;p10"/>
          <p:cNvSpPr txBox="1"/>
          <p:nvPr>
            <p:ph idx="1" type="body"/>
          </p:nvPr>
        </p:nvSpPr>
        <p:spPr>
          <a:xfrm>
            <a:off x="3724073" y="2438400"/>
            <a:ext cx="4939867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 exoplanet catalog (</a:t>
            </a: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NASA Exoplanet Archive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n.d.)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Planetary Habitability Laboratory, also known as PHL, from Kaggle (</a:t>
            </a: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PHL Exoplanet Catalog | Kaggle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n.d.).</a:t>
            </a:r>
            <a:endParaRPr sz="1700"/>
          </a:p>
        </p:txBody>
      </p:sp>
      <p:sp>
        <p:nvSpPr>
          <p:cNvPr id="186" name="Google Shape;186;p10"/>
          <p:cNvSpPr txBox="1"/>
          <p:nvPr>
            <p:ph idx="10" type="dt"/>
          </p:nvPr>
        </p:nvSpPr>
        <p:spPr>
          <a:xfrm>
            <a:off x="628650" y="6356350"/>
            <a:ext cx="15373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12/07/2021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A planet in space&#10;&#10;Description automatically generated with medium confidence" id="187" name="Google Shape;187;p10"/>
          <p:cNvPicPr preferRelativeResize="0"/>
          <p:nvPr/>
        </p:nvPicPr>
        <p:blipFill rotWithShape="1">
          <a:blip r:embed="rId3">
            <a:alphaModFix/>
          </a:blip>
          <a:srcRect b="0" l="31517" r="39967" t="0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10"/>
          <p:cNvCxnSpPr/>
          <p:nvPr/>
        </p:nvCxnSpPr>
        <p:spPr>
          <a:xfrm>
            <a:off x="3810700" y="2115117"/>
            <a:ext cx="4732020" cy="0"/>
          </a:xfrm>
          <a:prstGeom prst="straightConnector1">
            <a:avLst/>
          </a:prstGeom>
          <a:noFill/>
          <a:ln cap="flat" cmpd="sng" w="19050">
            <a:solidFill>
              <a:srgbClr val="8D6E4C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1"/>
          <p:cNvSpPr txBox="1"/>
          <p:nvPr>
            <p:ph type="title"/>
          </p:nvPr>
        </p:nvSpPr>
        <p:spPr>
          <a:xfrm>
            <a:off x="304800" y="609600"/>
            <a:ext cx="7200900" cy="5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Helvetica Neue"/>
              <a:buNone/>
            </a:pPr>
            <a:r>
              <a:rPr lang="en-US" sz="6700">
                <a:latin typeface="Helvetica Neue"/>
                <a:ea typeface="Helvetica Neue"/>
                <a:cs typeface="Helvetica Neue"/>
                <a:sym typeface="Helvetica Neue"/>
              </a:rPr>
              <a:t>Setup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4" name="Google Shape;19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4375" y="1462977"/>
            <a:ext cx="4244708" cy="432091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1"/>
          <p:cNvSpPr txBox="1"/>
          <p:nvPr/>
        </p:nvSpPr>
        <p:spPr>
          <a:xfrm>
            <a:off x="4724400" y="1600200"/>
            <a:ext cx="4801554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Representation: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Seaborn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Missingno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Pre-Processing &amp; Handling missing data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sklearn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Ignore Warnings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warnings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will explain how we used them as we go through.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2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Helvetica Neue"/>
              <a:buNone/>
            </a:pPr>
            <a:r>
              <a:rPr lang="en-US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NASA exoplanet Catalog</a:t>
            </a:r>
            <a:br>
              <a:rPr lang="en-US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2400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This dataset doesn’t have column “habitable”</a:t>
            </a:r>
            <a:endParaRPr>
              <a:solidFill>
                <a:srgbClr val="1F386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12"/>
          <p:cNvSpPr txBox="1"/>
          <p:nvPr/>
        </p:nvSpPr>
        <p:spPr>
          <a:xfrm>
            <a:off x="232611" y="3228945"/>
            <a:ext cx="76200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data is messy.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There are lots of missing values.</a:t>
            </a:r>
            <a:endParaRPr/>
          </a:p>
        </p:txBody>
      </p:sp>
      <p:pic>
        <p:nvPicPr>
          <p:cNvPr id="202" name="Google Shape;20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459" y="3640600"/>
            <a:ext cx="2293358" cy="26851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93642" y="3640600"/>
            <a:ext cx="2447725" cy="271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09040" y="3629055"/>
            <a:ext cx="2262510" cy="2633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86600" y="3629055"/>
            <a:ext cx="2057400" cy="2006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12"/>
          <p:cNvPicPr preferRelativeResize="0"/>
          <p:nvPr/>
        </p:nvPicPr>
        <p:blipFill rotWithShape="1">
          <a:blip r:embed="rId7">
            <a:alphaModFix/>
          </a:blip>
          <a:srcRect b="5224" l="2871" r="0" t="0"/>
          <a:stretch/>
        </p:blipFill>
        <p:spPr>
          <a:xfrm>
            <a:off x="232611" y="1451718"/>
            <a:ext cx="5019302" cy="1660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/>
          <p:nvPr/>
        </p:nvSpPr>
        <p:spPr>
          <a:xfrm>
            <a:off x="0" y="-11256"/>
            <a:ext cx="9144000" cy="6869256"/>
          </a:xfrm>
          <a:prstGeom prst="rect">
            <a:avLst/>
          </a:prstGeom>
          <a:solidFill>
            <a:srgbClr val="D8D8D8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3"/>
          <p:cNvSpPr/>
          <p:nvPr/>
        </p:nvSpPr>
        <p:spPr>
          <a:xfrm>
            <a:off x="720090" y="990600"/>
            <a:ext cx="7703820" cy="4305300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0438" y="1398588"/>
            <a:ext cx="7219950" cy="34893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13"/>
          <p:cNvSpPr txBox="1"/>
          <p:nvPr/>
        </p:nvSpPr>
        <p:spPr>
          <a:xfrm>
            <a:off x="960438" y="4189413"/>
            <a:ext cx="7219950" cy="698500"/>
          </a:xfrm>
          <a:prstGeom prst="rect">
            <a:avLst/>
          </a:prstGeom>
          <a:solidFill>
            <a:srgbClr val="000000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Note: </a:t>
            </a:r>
            <a:r>
              <a:rPr lang="en-US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White spaces represent null values</a:t>
            </a:r>
            <a:endParaRPr i="1" sz="13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13"/>
          <p:cNvSpPr txBox="1"/>
          <p:nvPr>
            <p:ph type="title"/>
          </p:nvPr>
        </p:nvSpPr>
        <p:spPr>
          <a:xfrm>
            <a:off x="720090" y="5419725"/>
            <a:ext cx="7703820" cy="93662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Calibri"/>
              <a:buNone/>
            </a:pPr>
            <a:r>
              <a:rPr lang="en-US" sz="35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Null values in the NASA exoplanet catalog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14"/>
          <p:cNvCxnSpPr/>
          <p:nvPr/>
        </p:nvCxnSpPr>
        <p:spPr>
          <a:xfrm>
            <a:off x="0" y="272357"/>
            <a:ext cx="9141618" cy="0"/>
          </a:xfrm>
          <a:prstGeom prst="straightConnector1">
            <a:avLst/>
          </a:prstGeom>
          <a:noFill/>
          <a:ln cap="flat" cmpd="sng" w="508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14"/>
          <p:cNvSpPr/>
          <p:nvPr/>
        </p:nvSpPr>
        <p:spPr>
          <a:xfrm>
            <a:off x="0" y="368596"/>
            <a:ext cx="9144000" cy="173555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4"/>
          <p:cNvSpPr txBox="1"/>
          <p:nvPr>
            <p:ph type="title"/>
          </p:nvPr>
        </p:nvSpPr>
        <p:spPr>
          <a:xfrm>
            <a:off x="394554" y="489439"/>
            <a:ext cx="8354891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PHL (Planetary Habitability Laboratory) data.</a:t>
            </a:r>
            <a:b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Note: This dataset has a column “P_HABITABLE”</a:t>
            </a:r>
            <a:br>
              <a:rPr lang="en-US" sz="19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9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p14"/>
          <p:cNvCxnSpPr/>
          <p:nvPr/>
        </p:nvCxnSpPr>
        <p:spPr>
          <a:xfrm>
            <a:off x="3543300" y="1479733"/>
            <a:ext cx="2057400" cy="0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7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4" name="Google Shape;224;p14"/>
          <p:cNvCxnSpPr/>
          <p:nvPr/>
        </p:nvCxnSpPr>
        <p:spPr>
          <a:xfrm>
            <a:off x="0" y="2201402"/>
            <a:ext cx="9141618" cy="0"/>
          </a:xfrm>
          <a:prstGeom prst="straightConnector1">
            <a:avLst/>
          </a:prstGeom>
          <a:noFill/>
          <a:ln cap="flat" cmpd="sng" w="508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5" name="Google Shape;225;p14"/>
          <p:cNvPicPr preferRelativeResize="0"/>
          <p:nvPr/>
        </p:nvPicPr>
        <p:blipFill rotWithShape="1">
          <a:blip r:embed="rId3">
            <a:alphaModFix/>
          </a:blip>
          <a:srcRect b="0" l="0" r="0" t="24843"/>
          <a:stretch/>
        </p:blipFill>
        <p:spPr>
          <a:xfrm>
            <a:off x="240030" y="3057354"/>
            <a:ext cx="8622615" cy="2738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5"/>
          <p:cNvSpPr txBox="1"/>
          <p:nvPr/>
        </p:nvSpPr>
        <p:spPr>
          <a:xfrm>
            <a:off x="486696" y="629266"/>
            <a:ext cx="2629122" cy="1622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New column “habitable” in NASA dataset</a:t>
            </a:r>
            <a:endParaRPr/>
          </a:p>
        </p:txBody>
      </p:sp>
      <p:sp>
        <p:nvSpPr>
          <p:cNvPr id="231" name="Google Shape;231;p15"/>
          <p:cNvSpPr txBox="1"/>
          <p:nvPr/>
        </p:nvSpPr>
        <p:spPr>
          <a:xfrm>
            <a:off x="486698" y="2438400"/>
            <a:ext cx="2629120" cy="37854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dropped all non-habitable planets from PHL dataset. We were left with only habitable. 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These habitable planets are also in NASA dataset.</a:t>
            </a:r>
            <a:endParaRPr/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added a new column “habitable” for NASA dataset.</a:t>
            </a:r>
            <a:endParaRPr/>
          </a:p>
          <a:p>
            <a:pPr indent="50800" lvl="0" marL="571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this way, we would have a target variable in the NASA dataset. </a:t>
            </a:r>
            <a:endParaRPr/>
          </a:p>
        </p:txBody>
      </p:sp>
      <p:sp>
        <p:nvSpPr>
          <p:cNvPr id="232" name="Google Shape;232;p15"/>
          <p:cNvSpPr/>
          <p:nvPr/>
        </p:nvSpPr>
        <p:spPr>
          <a:xfrm>
            <a:off x="3479292" y="0"/>
            <a:ext cx="5664708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5"/>
          <p:cNvSpPr/>
          <p:nvPr/>
        </p:nvSpPr>
        <p:spPr>
          <a:xfrm>
            <a:off x="3842766" y="557784"/>
            <a:ext cx="4938073" cy="5739187"/>
          </a:xfrm>
          <a:prstGeom prst="roundRect">
            <a:avLst>
              <a:gd fmla="val 0" name="adj"/>
            </a:avLst>
          </a:prstGeom>
          <a:solidFill>
            <a:srgbClr val="FFFFFF"/>
          </a:solidFill>
          <a:ln cap="flat" cmpd="sng" w="9525">
            <a:solidFill>
              <a:srgbClr val="C8CACA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bar chart&#10;&#10;Description automatically generated" id="234" name="Google Shape;23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4396" y="1943235"/>
            <a:ext cx="4514498" cy="296828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15"/>
          <p:cNvSpPr txBox="1"/>
          <p:nvPr>
            <p:ph type="title"/>
          </p:nvPr>
        </p:nvSpPr>
        <p:spPr>
          <a:xfrm>
            <a:off x="232029" y="19666"/>
            <a:ext cx="34290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2400"/>
              <a:buFont typeface="Helvetica Neue"/>
              <a:buNone/>
            </a:pPr>
            <a:r>
              <a:rPr lang="en-US" sz="2400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Visualization &amp; EDA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6"/>
          <p:cNvSpPr/>
          <p:nvPr/>
        </p:nvSpPr>
        <p:spPr>
          <a:xfrm>
            <a:off x="415812" y="365125"/>
            <a:ext cx="8375585" cy="2089317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DEDEDE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C5C2C2">
                <a:alpha val="49803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6"/>
          <p:cNvSpPr txBox="1"/>
          <p:nvPr/>
        </p:nvSpPr>
        <p:spPr>
          <a:xfrm>
            <a:off x="785059" y="586822"/>
            <a:ext cx="2670189" cy="16459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about all of these missing values?</a:t>
            </a:r>
            <a:endParaRPr/>
          </a:p>
        </p:txBody>
      </p:sp>
      <p:sp>
        <p:nvSpPr>
          <p:cNvPr id="243" name="Google Shape;243;p16"/>
          <p:cNvSpPr/>
          <p:nvPr/>
        </p:nvSpPr>
        <p:spPr>
          <a:xfrm>
            <a:off x="367806" y="1057739"/>
            <a:ext cx="96012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16"/>
          <p:cNvSpPr/>
          <p:nvPr/>
        </p:nvSpPr>
        <p:spPr>
          <a:xfrm rot="5400000">
            <a:off x="2999776" y="1402924"/>
            <a:ext cx="1463040" cy="13716"/>
          </a:xfrm>
          <a:prstGeom prst="rect">
            <a:avLst/>
          </a:prstGeom>
          <a:solidFill>
            <a:srgbClr val="D5D5D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67" y="4692483"/>
            <a:ext cx="4285778" cy="208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6622" y="4743374"/>
            <a:ext cx="4257378" cy="203842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6"/>
          <p:cNvSpPr txBox="1"/>
          <p:nvPr/>
        </p:nvSpPr>
        <p:spPr>
          <a:xfrm>
            <a:off x="2947283" y="1168217"/>
            <a:ext cx="633131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Iterative Imputer</a:t>
            </a:r>
            <a:endParaRPr/>
          </a:p>
        </p:txBody>
      </p:sp>
      <p:grpSp>
        <p:nvGrpSpPr>
          <p:cNvPr id="248" name="Google Shape;248;p16"/>
          <p:cNvGrpSpPr/>
          <p:nvPr/>
        </p:nvGrpSpPr>
        <p:grpSpPr>
          <a:xfrm>
            <a:off x="1958329" y="3001832"/>
            <a:ext cx="5832324" cy="772128"/>
            <a:chOff x="1351038" y="629598"/>
            <a:chExt cx="5832324" cy="772128"/>
          </a:xfrm>
        </p:grpSpPr>
        <p:sp>
          <p:nvSpPr>
            <p:cNvPr id="249" name="Google Shape;249;p16"/>
            <p:cNvSpPr/>
            <p:nvPr/>
          </p:nvSpPr>
          <p:spPr>
            <a:xfrm>
              <a:off x="1351038" y="629598"/>
              <a:ext cx="772128" cy="772128"/>
            </a:xfrm>
            <a:prstGeom prst="ellipse">
              <a:avLst/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1513184" y="791745"/>
              <a:ext cx="447834" cy="447834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6"/>
            <p:cNvSpPr/>
            <p:nvPr/>
          </p:nvSpPr>
          <p:spPr>
            <a:xfrm>
              <a:off x="2288622" y="629598"/>
              <a:ext cx="1820016" cy="77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6"/>
            <p:cNvSpPr txBox="1"/>
            <p:nvPr/>
          </p:nvSpPr>
          <p:spPr>
            <a:xfrm>
              <a:off x="2288622" y="629598"/>
              <a:ext cx="1820016" cy="77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Datasets may have missing values, and this can cause problems for many machine learning algorithms.</a:t>
              </a:r>
              <a:endParaRPr/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4425762" y="629598"/>
              <a:ext cx="772128" cy="772128"/>
            </a:xfrm>
            <a:prstGeom prst="ellipse">
              <a:avLst/>
            </a:prstGeom>
            <a:solidFill>
              <a:srgbClr val="CCD3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4587908" y="791745"/>
              <a:ext cx="447834" cy="447834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6"/>
            <p:cNvSpPr/>
            <p:nvPr/>
          </p:nvSpPr>
          <p:spPr>
            <a:xfrm>
              <a:off x="5363346" y="629598"/>
              <a:ext cx="1820016" cy="77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6"/>
            <p:cNvSpPr txBox="1"/>
            <p:nvPr/>
          </p:nvSpPr>
          <p:spPr>
            <a:xfrm>
              <a:off x="5363346" y="629598"/>
              <a:ext cx="1820016" cy="7721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“Iterative imputation, in which variables are imputed one at a time conditional on all the others, is a popular technique that can be convenient and flexible, as it replaces a potentially difficult multivariate modelling problem with relatively simple univariate regressions.” (Liu et al., 2014)</a:t>
              </a:r>
              <a:endParaRPr/>
            </a:p>
          </p:txBody>
        </p:sp>
      </p:grpSp>
      <p:pic>
        <p:nvPicPr>
          <p:cNvPr id="257" name="Google Shape;257;p1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5030" y="2489169"/>
            <a:ext cx="3901778" cy="426757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6"/>
          <p:cNvSpPr txBox="1"/>
          <p:nvPr/>
        </p:nvSpPr>
        <p:spPr>
          <a:xfrm>
            <a:off x="987864" y="4338579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</a:t>
            </a:r>
            <a:endParaRPr/>
          </a:p>
        </p:txBody>
      </p:sp>
      <p:sp>
        <p:nvSpPr>
          <p:cNvPr id="259" name="Google Shape;259;p16"/>
          <p:cNvSpPr txBox="1"/>
          <p:nvPr/>
        </p:nvSpPr>
        <p:spPr>
          <a:xfrm>
            <a:off x="5872311" y="4297842"/>
            <a:ext cx="228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After</a:t>
            </a:r>
            <a:endParaRPr/>
          </a:p>
        </p:txBody>
      </p:sp>
      <p:sp>
        <p:nvSpPr>
          <p:cNvPr id="260" name="Google Shape;260;p16"/>
          <p:cNvSpPr txBox="1"/>
          <p:nvPr>
            <p:ph type="title"/>
          </p:nvPr>
        </p:nvSpPr>
        <p:spPr>
          <a:xfrm>
            <a:off x="2003672" y="56541"/>
            <a:ext cx="3455248" cy="3327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1800"/>
              <a:buFont typeface="Helvetica Neue"/>
              <a:buNone/>
            </a:pPr>
            <a:r>
              <a:rPr lang="en-US" sz="1800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Visualization &amp; EDA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type="title"/>
          </p:nvPr>
        </p:nvSpPr>
        <p:spPr>
          <a:xfrm>
            <a:off x="2305050" y="0"/>
            <a:ext cx="45339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200"/>
              <a:buFont typeface="Helvetica Neue"/>
              <a:buNone/>
            </a:pPr>
            <a:r>
              <a:rPr lang="en-US" sz="3200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Visualization &amp; EDA</a:t>
            </a:r>
            <a:endParaRPr/>
          </a:p>
        </p:txBody>
      </p:sp>
      <p:pic>
        <p:nvPicPr>
          <p:cNvPr id="266" name="Google Shape;266;p17"/>
          <p:cNvPicPr preferRelativeResize="0"/>
          <p:nvPr/>
        </p:nvPicPr>
        <p:blipFill rotWithShape="1">
          <a:blip r:embed="rId3">
            <a:alphaModFix/>
          </a:blip>
          <a:srcRect b="0" l="9381" r="35850" t="0"/>
          <a:stretch/>
        </p:blipFill>
        <p:spPr>
          <a:xfrm>
            <a:off x="5747089" y="1563821"/>
            <a:ext cx="3266946" cy="2093779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 txBox="1"/>
          <p:nvPr/>
        </p:nvSpPr>
        <p:spPr>
          <a:xfrm>
            <a:off x="5867400" y="1169089"/>
            <a:ext cx="295675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Target value distribution</a:t>
            </a:r>
            <a:endParaRPr/>
          </a:p>
        </p:txBody>
      </p:sp>
      <p:pic>
        <p:nvPicPr>
          <p:cNvPr id="268" name="Google Shape;26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952500"/>
            <a:ext cx="2858052" cy="49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7270" y="964045"/>
            <a:ext cx="2854301" cy="3867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>
            <p:ph type="title"/>
          </p:nvPr>
        </p:nvSpPr>
        <p:spPr>
          <a:xfrm>
            <a:off x="374567" y="28074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b="1" lang="en-US" sz="3600"/>
              <a:t>Imbalanced data</a:t>
            </a:r>
            <a:br>
              <a:rPr lang="en-US"/>
            </a:br>
            <a:r>
              <a:rPr lang="en-US" sz="2000"/>
              <a:t>SMOTE for imbalanced classification</a:t>
            </a:r>
            <a:br>
              <a:rPr lang="en-US" sz="2000"/>
            </a:br>
            <a:r>
              <a:rPr i="1" lang="en-US" sz="2000"/>
              <a:t>Source: </a:t>
            </a:r>
            <a:r>
              <a:rPr i="1" lang="en-US" sz="2000" u="sng"/>
              <a:t>Cornell University</a:t>
            </a:r>
            <a:r>
              <a:rPr i="1" lang="en-US" sz="2000"/>
              <a:t> - </a:t>
            </a:r>
            <a:r>
              <a:rPr b="0" i="0" lang="en-US" sz="20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https://arxiv.org/abs/1106.1813</a:t>
            </a:r>
            <a:endParaRPr i="1"/>
          </a:p>
        </p:txBody>
      </p:sp>
      <p:sp>
        <p:nvSpPr>
          <p:cNvPr id="275" name="Google Shape;275;p18"/>
          <p:cNvSpPr txBox="1"/>
          <p:nvPr>
            <p:ph idx="1" type="body"/>
          </p:nvPr>
        </p:nvSpPr>
        <p:spPr>
          <a:xfrm>
            <a:off x="228600" y="1143000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Before:</a:t>
            </a:r>
            <a:endParaRPr/>
          </a:p>
        </p:txBody>
      </p:sp>
      <p:pic>
        <p:nvPicPr>
          <p:cNvPr descr="Graphical user interface&#10;&#10;Description automatically generated with low confidence" id="276" name="Google Shape;276;p18"/>
          <p:cNvPicPr preferRelativeResize="0"/>
          <p:nvPr>
            <p:ph idx="2" type="body"/>
          </p:nvPr>
        </p:nvPicPr>
        <p:blipFill rotWithShape="1">
          <a:blip r:embed="rId4">
            <a:alphaModFix/>
          </a:blip>
          <a:srcRect b="0" l="9381" r="35850" t="0"/>
          <a:stretch/>
        </p:blipFill>
        <p:spPr>
          <a:xfrm>
            <a:off x="272716" y="1981200"/>
            <a:ext cx="4040188" cy="2589326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8"/>
          <p:cNvSpPr txBox="1"/>
          <p:nvPr>
            <p:ph idx="3" type="body"/>
          </p:nvPr>
        </p:nvSpPr>
        <p:spPr>
          <a:xfrm>
            <a:off x="4541982" y="1154732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/>
              <a:t>After:</a:t>
            </a:r>
            <a:endParaRPr/>
          </a:p>
        </p:txBody>
      </p:sp>
      <p:grpSp>
        <p:nvGrpSpPr>
          <p:cNvPr id="278" name="Google Shape;278;p18"/>
          <p:cNvGrpSpPr/>
          <p:nvPr/>
        </p:nvGrpSpPr>
        <p:grpSpPr>
          <a:xfrm>
            <a:off x="599189" y="4556383"/>
            <a:ext cx="7752151" cy="1675427"/>
            <a:chOff x="203840" y="225123"/>
            <a:chExt cx="7752151" cy="1675427"/>
          </a:xfrm>
        </p:grpSpPr>
        <p:sp>
          <p:nvSpPr>
            <p:cNvPr id="279" name="Google Shape;279;p18"/>
            <p:cNvSpPr/>
            <p:nvPr/>
          </p:nvSpPr>
          <p:spPr>
            <a:xfrm>
              <a:off x="620530" y="225123"/>
              <a:ext cx="681855" cy="681855"/>
            </a:xfrm>
            <a:prstGeom prst="rect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>
              <a:off x="203840" y="1158322"/>
              <a:ext cx="1515234" cy="742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 txBox="1"/>
            <p:nvPr/>
          </p:nvSpPr>
          <p:spPr>
            <a:xfrm>
              <a:off x="203840" y="1158322"/>
              <a:ext cx="1515234" cy="742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b="0" i="0"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dataset is imbalanced if the classification categories are not approximately equally represented.</a:t>
              </a:r>
              <a:endPara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8"/>
            <p:cNvSpPr/>
            <p:nvPr/>
          </p:nvSpPr>
          <p:spPr>
            <a:xfrm>
              <a:off x="3009426" y="225123"/>
              <a:ext cx="681855" cy="681855"/>
            </a:xfrm>
            <a:prstGeom prst="rect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8"/>
            <p:cNvSpPr/>
            <p:nvPr/>
          </p:nvSpPr>
          <p:spPr>
            <a:xfrm>
              <a:off x="1984241" y="1158322"/>
              <a:ext cx="2732225" cy="742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8"/>
            <p:cNvSpPr txBox="1"/>
            <p:nvPr/>
          </p:nvSpPr>
          <p:spPr>
            <a:xfrm>
              <a:off x="1984241" y="1158322"/>
              <a:ext cx="2732225" cy="742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“The performance of machine learning algorithms is typically evaluated using predictive accuracy. However, this is not appropriate when the data is imbalanced and/or the costs of different errors vary markedly.”(Chawla et al., 2002)</a:t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>
              <a:off x="6127884" y="225123"/>
              <a:ext cx="681855" cy="681855"/>
            </a:xfrm>
            <a:prstGeom prst="rect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 cap="flat" cmpd="sng" w="127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>
              <a:off x="4981632" y="1158322"/>
              <a:ext cx="2974359" cy="742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8"/>
            <p:cNvSpPr txBox="1"/>
            <p:nvPr/>
          </p:nvSpPr>
          <p:spPr>
            <a:xfrm>
              <a:off x="4981632" y="1158322"/>
              <a:ext cx="2974359" cy="74222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Calibri"/>
                <a:buNone/>
              </a:pPr>
              <a:r>
                <a:rPr lang="en-US" sz="11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“Combination of our method of over-sampling the minority class and under-sampling the majority class can achieve better classifier performance than only under-sampling the majority class.” (Chawla et al., 2002)</a:t>
              </a:r>
              <a:endParaRPr/>
            </a:p>
          </p:txBody>
        </p:sp>
      </p:grpSp>
      <p:pic>
        <p:nvPicPr>
          <p:cNvPr id="288" name="Google Shape;288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0" y="1978644"/>
            <a:ext cx="3887392" cy="23526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F3864"/>
              </a:buClr>
              <a:buSzPts val="3300"/>
              <a:buFont typeface="Helvetica Neue"/>
              <a:buNone/>
            </a:pPr>
            <a:r>
              <a:rPr lang="en-US">
                <a:solidFill>
                  <a:srgbClr val="1F386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Heading to machine learning</a:t>
            </a:r>
            <a:endParaRPr/>
          </a:p>
        </p:txBody>
      </p:sp>
      <p:sp>
        <p:nvSpPr>
          <p:cNvPr id="294" name="Google Shape;294;p19"/>
          <p:cNvSpPr txBox="1"/>
          <p:nvPr/>
        </p:nvSpPr>
        <p:spPr>
          <a:xfrm>
            <a:off x="1524000" y="1321357"/>
            <a:ext cx="60960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have features and target variable - </a:t>
            </a: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habitable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2909" y="1974099"/>
            <a:ext cx="5312537" cy="1056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2600" y="1740932"/>
            <a:ext cx="2766300" cy="4168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19"/>
          <p:cNvSpPr txBox="1"/>
          <p:nvPr/>
        </p:nvSpPr>
        <p:spPr>
          <a:xfrm>
            <a:off x="3810000" y="3030816"/>
            <a:ext cx="5105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1E4E7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these features?</a:t>
            </a:r>
            <a:endParaRPr/>
          </a:p>
        </p:txBody>
      </p:sp>
      <p:sp>
        <p:nvSpPr>
          <p:cNvPr id="298" name="Google Shape;298;p19"/>
          <p:cNvSpPr txBox="1"/>
          <p:nvPr/>
        </p:nvSpPr>
        <p:spPr>
          <a:xfrm>
            <a:off x="3581400" y="3429000"/>
            <a:ext cx="5410200" cy="1600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Radius &amp; Mass &amp; gravity – atmosphere, gravitational field, liquid water on the surface.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Stellar temperature – liquid water on the surface</a:t>
            </a:r>
            <a:endParaRPr/>
          </a:p>
          <a:p>
            <a:pPr indent="-1968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Orbital period – to achieve a suitable temperature. It has to be stable.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"/>
          <p:cNvSpPr txBox="1"/>
          <p:nvPr>
            <p:ph type="title"/>
          </p:nvPr>
        </p:nvSpPr>
        <p:spPr>
          <a:xfrm>
            <a:off x="629841" y="457200"/>
            <a:ext cx="29493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2A35"/>
              </a:buClr>
              <a:buSzPts val="3600"/>
              <a:buFont typeface="Calibri"/>
              <a:buNone/>
            </a:pPr>
            <a:r>
              <a:rPr i="1" lang="en-US" sz="3600">
                <a:solidFill>
                  <a:srgbClr val="222A35"/>
                </a:solidFill>
              </a:rPr>
              <a:t>Back in September…</a:t>
            </a:r>
            <a:endParaRPr>
              <a:solidFill>
                <a:srgbClr val="222A35"/>
              </a:solidFill>
            </a:endParaRPr>
          </a:p>
        </p:txBody>
      </p:sp>
      <p:sp>
        <p:nvSpPr>
          <p:cNvPr id="117" name="Google Shape;117;p2"/>
          <p:cNvSpPr/>
          <p:nvPr>
            <p:ph idx="2" type="pic"/>
          </p:nvPr>
        </p:nvSpPr>
        <p:spPr>
          <a:xfrm>
            <a:off x="3887391" y="987426"/>
            <a:ext cx="4629300" cy="4873500"/>
          </a:xfrm>
          <a:prstGeom prst="rect">
            <a:avLst/>
          </a:prstGeom>
        </p:spPr>
      </p:sp>
      <p:sp>
        <p:nvSpPr>
          <p:cNvPr id="118" name="Google Shape;118;p2"/>
          <p:cNvSpPr txBox="1"/>
          <p:nvPr>
            <p:ph idx="1" type="body"/>
          </p:nvPr>
        </p:nvSpPr>
        <p:spPr>
          <a:xfrm>
            <a:off x="629841" y="2057400"/>
            <a:ext cx="2949300" cy="381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0"/>
          <p:cNvSpPr/>
          <p:nvPr/>
        </p:nvSpPr>
        <p:spPr>
          <a:xfrm flipH="1" rot="10800000">
            <a:off x="0" y="-478"/>
            <a:ext cx="5065738" cy="6858478"/>
          </a:xfrm>
          <a:custGeom>
            <a:rect b="b" l="l" r="r" t="t"/>
            <a:pathLst>
              <a:path extrusionOk="0" h="6858478" w="675431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0"/>
          <p:cNvSpPr/>
          <p:nvPr/>
        </p:nvSpPr>
        <p:spPr>
          <a:xfrm flipH="1" rot="10800000">
            <a:off x="0" y="-478"/>
            <a:ext cx="4465335" cy="6858478"/>
          </a:xfrm>
          <a:custGeom>
            <a:rect b="b" l="l" r="r" t="t"/>
            <a:pathLst>
              <a:path extrusionOk="0" h="6858478" w="5953780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0"/>
          <p:cNvSpPr txBox="1"/>
          <p:nvPr/>
        </p:nvSpPr>
        <p:spPr>
          <a:xfrm>
            <a:off x="603504" y="338328"/>
            <a:ext cx="2907792" cy="22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</a:pPr>
            <a:r>
              <a:rPr lang="en-US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Algorithms</a:t>
            </a:r>
            <a:endParaRPr/>
          </a:p>
        </p:txBody>
      </p:sp>
      <p:sp>
        <p:nvSpPr>
          <p:cNvPr id="307" name="Google Shape;307;p20"/>
          <p:cNvSpPr txBox="1"/>
          <p:nvPr/>
        </p:nvSpPr>
        <p:spPr>
          <a:xfrm>
            <a:off x="5065738" y="338328"/>
            <a:ext cx="3621062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Split the data</a:t>
            </a:r>
            <a:endParaRPr/>
          </a:p>
        </p:txBody>
      </p:sp>
      <p:pic>
        <p:nvPicPr>
          <p:cNvPr id="308" name="Google Shape;30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3418" y="1060069"/>
            <a:ext cx="4460582" cy="24364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0"/>
          <p:cNvSpPr txBox="1"/>
          <p:nvPr/>
        </p:nvSpPr>
        <p:spPr>
          <a:xfrm>
            <a:off x="4572000" y="1682816"/>
            <a:ext cx="369858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First: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Logistic Regression</a:t>
            </a:r>
            <a:endParaRPr/>
          </a:p>
        </p:txBody>
      </p:sp>
      <p:pic>
        <p:nvPicPr>
          <p:cNvPr id="310" name="Google Shape;31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426357"/>
            <a:ext cx="4473328" cy="47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78667" y="2996048"/>
            <a:ext cx="3703641" cy="457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04732" y="4190999"/>
            <a:ext cx="5240595" cy="2075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1"/>
          <p:cNvSpPr/>
          <p:nvPr/>
        </p:nvSpPr>
        <p:spPr>
          <a:xfrm flipH="1" rot="10800000">
            <a:off x="0" y="-478"/>
            <a:ext cx="5065738" cy="6858478"/>
          </a:xfrm>
          <a:custGeom>
            <a:rect b="b" l="l" r="r" t="t"/>
            <a:pathLst>
              <a:path extrusionOk="0" h="6858478" w="675431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1"/>
          <p:cNvSpPr/>
          <p:nvPr/>
        </p:nvSpPr>
        <p:spPr>
          <a:xfrm flipH="1" rot="10800000">
            <a:off x="0" y="-478"/>
            <a:ext cx="4465335" cy="6858478"/>
          </a:xfrm>
          <a:custGeom>
            <a:rect b="b" l="l" r="r" t="t"/>
            <a:pathLst>
              <a:path extrusionOk="0" h="6858478" w="5953780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1"/>
          <p:cNvSpPr txBox="1"/>
          <p:nvPr/>
        </p:nvSpPr>
        <p:spPr>
          <a:xfrm>
            <a:off x="603504" y="338328"/>
            <a:ext cx="2907792" cy="22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</a:pPr>
            <a:r>
              <a:rPr lang="en-US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Algorithms</a:t>
            </a:r>
            <a:endParaRPr/>
          </a:p>
        </p:txBody>
      </p:sp>
      <p:sp>
        <p:nvSpPr>
          <p:cNvPr id="321" name="Google Shape;321;p21"/>
          <p:cNvSpPr txBox="1"/>
          <p:nvPr/>
        </p:nvSpPr>
        <p:spPr>
          <a:xfrm>
            <a:off x="4888474" y="487865"/>
            <a:ext cx="36985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Second: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K-Nearest Neighbors</a:t>
            </a:r>
            <a:endParaRPr sz="2800">
              <a:solidFill>
                <a:srgbClr val="0C0C0C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22" name="Google Shape;32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5773" y="1929837"/>
            <a:ext cx="4496190" cy="480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5773" y="2542989"/>
            <a:ext cx="4115852" cy="70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16665" y="3886200"/>
            <a:ext cx="4779621" cy="192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2"/>
          <p:cNvSpPr/>
          <p:nvPr/>
        </p:nvSpPr>
        <p:spPr>
          <a:xfrm flipH="1" rot="10800000">
            <a:off x="0" y="-478"/>
            <a:ext cx="5065738" cy="6858478"/>
          </a:xfrm>
          <a:custGeom>
            <a:rect b="b" l="l" r="r" t="t"/>
            <a:pathLst>
              <a:path extrusionOk="0" h="6858478" w="675431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2"/>
          <p:cNvSpPr/>
          <p:nvPr/>
        </p:nvSpPr>
        <p:spPr>
          <a:xfrm flipH="1" rot="10800000">
            <a:off x="0" y="-478"/>
            <a:ext cx="4465335" cy="6858478"/>
          </a:xfrm>
          <a:custGeom>
            <a:rect b="b" l="l" r="r" t="t"/>
            <a:pathLst>
              <a:path extrusionOk="0" h="6858478" w="5953780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2"/>
          <p:cNvSpPr txBox="1"/>
          <p:nvPr/>
        </p:nvSpPr>
        <p:spPr>
          <a:xfrm>
            <a:off x="603504" y="338328"/>
            <a:ext cx="2907792" cy="22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</a:pPr>
            <a:r>
              <a:rPr lang="en-US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Algorithms</a:t>
            </a:r>
            <a:endParaRPr/>
          </a:p>
        </p:txBody>
      </p:sp>
      <p:sp>
        <p:nvSpPr>
          <p:cNvPr id="333" name="Google Shape;333;p22"/>
          <p:cNvSpPr txBox="1"/>
          <p:nvPr/>
        </p:nvSpPr>
        <p:spPr>
          <a:xfrm>
            <a:off x="4888474" y="487865"/>
            <a:ext cx="36985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Third: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Decision Trees</a:t>
            </a:r>
            <a:endParaRPr/>
          </a:p>
        </p:txBody>
      </p:sp>
      <p:pic>
        <p:nvPicPr>
          <p:cNvPr id="334" name="Google Shape;3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65877" y="1752600"/>
            <a:ext cx="4343776" cy="51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5877" y="2393425"/>
            <a:ext cx="3939881" cy="388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5381" y="3657600"/>
            <a:ext cx="4560146" cy="212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3"/>
          <p:cNvSpPr/>
          <p:nvPr/>
        </p:nvSpPr>
        <p:spPr>
          <a:xfrm flipH="1" rot="10800000">
            <a:off x="0" y="-478"/>
            <a:ext cx="5065738" cy="6858478"/>
          </a:xfrm>
          <a:custGeom>
            <a:rect b="b" l="l" r="r" t="t"/>
            <a:pathLst>
              <a:path extrusionOk="0" h="6858478" w="675431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>
              <a:alpha val="6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3"/>
          <p:cNvSpPr/>
          <p:nvPr/>
        </p:nvSpPr>
        <p:spPr>
          <a:xfrm flipH="1" rot="10800000">
            <a:off x="0" y="-478"/>
            <a:ext cx="4465335" cy="6858478"/>
          </a:xfrm>
          <a:custGeom>
            <a:rect b="b" l="l" r="r" t="t"/>
            <a:pathLst>
              <a:path extrusionOk="0" h="6858478" w="5953780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603504" y="338328"/>
            <a:ext cx="2907792" cy="22494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</a:pPr>
            <a:r>
              <a:rPr lang="en-US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Algorithms</a:t>
            </a:r>
            <a:endParaRPr/>
          </a:p>
        </p:txBody>
      </p:sp>
      <p:sp>
        <p:nvSpPr>
          <p:cNvPr id="345" name="Google Shape;345;p23"/>
          <p:cNvSpPr txBox="1"/>
          <p:nvPr/>
        </p:nvSpPr>
        <p:spPr>
          <a:xfrm>
            <a:off x="4888474" y="487865"/>
            <a:ext cx="3698582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Fourth: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C0C0C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Random Forest</a:t>
            </a:r>
            <a:endParaRPr/>
          </a:p>
        </p:txBody>
      </p:sp>
      <p:pic>
        <p:nvPicPr>
          <p:cNvPr id="346" name="Google Shape;3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60194" y="1662215"/>
            <a:ext cx="4430631" cy="53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0194" y="2417702"/>
            <a:ext cx="3696020" cy="42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1378" y="3239826"/>
            <a:ext cx="4732774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3" name="Google Shape;353;p24"/>
          <p:cNvCxnSpPr/>
          <p:nvPr/>
        </p:nvCxnSpPr>
        <p:spPr>
          <a:xfrm>
            <a:off x="0" y="272357"/>
            <a:ext cx="9141618" cy="0"/>
          </a:xfrm>
          <a:prstGeom prst="straightConnector1">
            <a:avLst/>
          </a:prstGeom>
          <a:noFill/>
          <a:ln cap="flat" cmpd="sng" w="508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4" name="Google Shape;354;p24"/>
          <p:cNvSpPr/>
          <p:nvPr/>
        </p:nvSpPr>
        <p:spPr>
          <a:xfrm>
            <a:off x="0" y="368596"/>
            <a:ext cx="9144000" cy="1735555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4"/>
          <p:cNvSpPr txBox="1"/>
          <p:nvPr/>
        </p:nvSpPr>
        <p:spPr>
          <a:xfrm>
            <a:off x="394554" y="489439"/>
            <a:ext cx="8354891" cy="9304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Calibri"/>
              <a:buNone/>
            </a:pPr>
            <a:r>
              <a:rPr lang="en-US" sz="4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Final Results</a:t>
            </a:r>
            <a:endParaRPr/>
          </a:p>
        </p:txBody>
      </p:sp>
      <p:cxnSp>
        <p:nvCxnSpPr>
          <p:cNvPr id="356" name="Google Shape;356;p24"/>
          <p:cNvCxnSpPr/>
          <p:nvPr/>
        </p:nvCxnSpPr>
        <p:spPr>
          <a:xfrm>
            <a:off x="3543300" y="1479733"/>
            <a:ext cx="2057400" cy="0"/>
          </a:xfrm>
          <a:prstGeom prst="straightConnector1">
            <a:avLst/>
          </a:prstGeom>
          <a:noFill/>
          <a:ln cap="flat" cmpd="sng" w="19050">
            <a:solidFill>
              <a:schemeClr val="lt1">
                <a:alpha val="74901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" name="Google Shape;357;p24"/>
          <p:cNvCxnSpPr/>
          <p:nvPr/>
        </p:nvCxnSpPr>
        <p:spPr>
          <a:xfrm>
            <a:off x="0" y="2201402"/>
            <a:ext cx="9141618" cy="0"/>
          </a:xfrm>
          <a:prstGeom prst="straightConnector1">
            <a:avLst/>
          </a:prstGeom>
          <a:noFill/>
          <a:ln cap="flat" cmpd="sng" w="508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358" name="Google Shape;3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030" y="2622824"/>
            <a:ext cx="8622615" cy="3607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64" name="Google Shape;364;p25"/>
          <p:cNvSpPr/>
          <p:nvPr/>
        </p:nvSpPr>
        <p:spPr>
          <a:xfrm rot="5400000">
            <a:off x="1643714" y="-1643715"/>
            <a:ext cx="5856341" cy="9143771"/>
          </a:xfrm>
          <a:custGeom>
            <a:rect b="b" l="l" r="r" t="t"/>
            <a:pathLst>
              <a:path extrusionOk="0" h="12191695" w="5856341">
                <a:moveTo>
                  <a:pt x="0" y="12191695"/>
                </a:moveTo>
                <a:lnTo>
                  <a:pt x="0" y="0"/>
                </a:lnTo>
                <a:lnTo>
                  <a:pt x="243849" y="0"/>
                </a:lnTo>
                <a:lnTo>
                  <a:pt x="505121" y="0"/>
                </a:lnTo>
                <a:lnTo>
                  <a:pt x="723207" y="0"/>
                </a:lnTo>
                <a:lnTo>
                  <a:pt x="755828" y="0"/>
                </a:lnTo>
                <a:lnTo>
                  <a:pt x="1411868" y="0"/>
                </a:lnTo>
                <a:lnTo>
                  <a:pt x="1421034" y="0"/>
                </a:lnTo>
                <a:lnTo>
                  <a:pt x="1515206" y="0"/>
                </a:lnTo>
                <a:lnTo>
                  <a:pt x="2636151" y="0"/>
                </a:lnTo>
                <a:lnTo>
                  <a:pt x="4637890" y="0"/>
                </a:lnTo>
                <a:lnTo>
                  <a:pt x="4654499" y="26661"/>
                </a:lnTo>
                <a:cubicBezTo>
                  <a:pt x="5425621" y="1341551"/>
                  <a:pt x="5856341" y="3721137"/>
                  <a:pt x="5856341" y="6438338"/>
                </a:cubicBezTo>
                <a:cubicBezTo>
                  <a:pt x="5856341" y="8833790"/>
                  <a:pt x="5159120" y="9960353"/>
                  <a:pt x="4449211" y="11332719"/>
                </a:cubicBezTo>
                <a:cubicBezTo>
                  <a:pt x="4319934" y="11582638"/>
                  <a:pt x="4191839" y="11827452"/>
                  <a:pt x="4061349" y="12054097"/>
                </a:cubicBezTo>
                <a:lnTo>
                  <a:pt x="3977450" y="12191695"/>
                </a:lnTo>
                <a:lnTo>
                  <a:pt x="2636151" y="12191695"/>
                </a:lnTo>
                <a:lnTo>
                  <a:pt x="1421034" y="12191695"/>
                </a:lnTo>
                <a:lnTo>
                  <a:pt x="1411868" y="12191695"/>
                </a:lnTo>
                <a:lnTo>
                  <a:pt x="1283685" y="12191695"/>
                </a:lnTo>
                <a:lnTo>
                  <a:pt x="755828" y="12191695"/>
                </a:lnTo>
                <a:lnTo>
                  <a:pt x="723207" y="12191695"/>
                </a:lnTo>
                <a:lnTo>
                  <a:pt x="505121" y="12191695"/>
                </a:lnTo>
                <a:lnTo>
                  <a:pt x="243849" y="12191695"/>
                </a:lnTo>
                <a:close/>
              </a:path>
            </a:pathLst>
          </a:custGeom>
          <a:solidFill>
            <a:schemeClr val="lt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5"/>
          <p:cNvSpPr/>
          <p:nvPr/>
        </p:nvSpPr>
        <p:spPr>
          <a:xfrm rot="5400000">
            <a:off x="3622316" y="649035"/>
            <a:ext cx="1899138" cy="9143771"/>
          </a:xfrm>
          <a:custGeom>
            <a:rect b="b" l="l" r="r" t="t"/>
            <a:pathLst>
              <a:path extrusionOk="0" h="6858000" w="2529723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sp>
        <p:nvSpPr>
          <p:cNvPr id="366" name="Google Shape;366;p25"/>
          <p:cNvSpPr/>
          <p:nvPr/>
        </p:nvSpPr>
        <p:spPr>
          <a:xfrm rot="5400000">
            <a:off x="3619797" y="486388"/>
            <a:ext cx="1904176" cy="9143771"/>
          </a:xfrm>
          <a:custGeom>
            <a:rect b="b" l="l" r="r" t="t"/>
            <a:pathLst>
              <a:path extrusionOk="0" h="6858000" w="2536434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4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eiryo"/>
              <a:ea typeface="Meiryo"/>
              <a:cs typeface="Meiryo"/>
              <a:sym typeface="Meiryo"/>
            </a:endParaRPr>
          </a:p>
        </p:txBody>
      </p:sp>
      <p:pic>
        <p:nvPicPr>
          <p:cNvPr id="367" name="Google Shape;36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59" y="1735086"/>
            <a:ext cx="9062250" cy="5097514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 txBox="1"/>
          <p:nvPr>
            <p:ph idx="10" type="dt"/>
          </p:nvPr>
        </p:nvSpPr>
        <p:spPr>
          <a:xfrm>
            <a:off x="5891022" y="6356350"/>
            <a:ext cx="213283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F3F3F"/>
                </a:solidFill>
              </a:rPr>
              <a:t>12/07/2021</a:t>
            </a:r>
            <a:endParaRPr sz="1200">
              <a:solidFill>
                <a:srgbClr val="3F3F3F"/>
              </a:solidFill>
            </a:endParaRPr>
          </a:p>
        </p:txBody>
      </p:sp>
      <p:sp>
        <p:nvSpPr>
          <p:cNvPr id="369" name="Google Shape;369;p25"/>
          <p:cNvSpPr txBox="1"/>
          <p:nvPr/>
        </p:nvSpPr>
        <p:spPr>
          <a:xfrm>
            <a:off x="1561984" y="25400"/>
            <a:ext cx="6019800" cy="8617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NASA: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https://www.youtube.com/watch?v=8v4SRfmoTuU&amp;t=9s</a:t>
            </a:r>
            <a:endParaRPr sz="3200">
              <a:solidFill>
                <a:srgbClr val="0C0C0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1676400" y="1072976"/>
            <a:ext cx="59436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0C0C0C"/>
                </a:solidFill>
                <a:latin typeface="Calibri"/>
                <a:ea typeface="Calibri"/>
                <a:cs typeface="Calibri"/>
                <a:sym typeface="Calibri"/>
              </a:rPr>
              <a:t>Transit Method for detecting planets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6"/>
          <p:cNvSpPr/>
          <p:nvPr/>
        </p:nvSpPr>
        <p:spPr>
          <a:xfrm>
            <a:off x="0" y="-3324"/>
            <a:ext cx="9144000" cy="686132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6" name="Google Shape;376;p26"/>
          <p:cNvCxnSpPr/>
          <p:nvPr/>
        </p:nvCxnSpPr>
        <p:spPr>
          <a:xfrm>
            <a:off x="0" y="843625"/>
            <a:ext cx="9141618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7" name="Google Shape;377;p26"/>
          <p:cNvSpPr/>
          <p:nvPr/>
        </p:nvSpPr>
        <p:spPr>
          <a:xfrm>
            <a:off x="2382" y="968282"/>
            <a:ext cx="9141618" cy="494690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26"/>
          <p:cNvSpPr txBox="1"/>
          <p:nvPr>
            <p:ph type="title"/>
          </p:nvPr>
        </p:nvSpPr>
        <p:spPr>
          <a:xfrm>
            <a:off x="596503" y="1566473"/>
            <a:ext cx="7950994" cy="216672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00"/>
              <a:buFont typeface="Calibri"/>
              <a:buNone/>
            </a:pPr>
            <a:r>
              <a:rPr lang="en-US" sz="5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 &amp; A</a:t>
            </a:r>
            <a:endParaRPr/>
          </a:p>
        </p:txBody>
      </p:sp>
      <p:cxnSp>
        <p:nvCxnSpPr>
          <p:cNvPr id="379" name="Google Shape;379;p26"/>
          <p:cNvCxnSpPr/>
          <p:nvPr/>
        </p:nvCxnSpPr>
        <p:spPr>
          <a:xfrm>
            <a:off x="3543300" y="3894594"/>
            <a:ext cx="2057400" cy="0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80" name="Google Shape;380;p26"/>
          <p:cNvCxnSpPr/>
          <p:nvPr/>
        </p:nvCxnSpPr>
        <p:spPr>
          <a:xfrm>
            <a:off x="0" y="6028863"/>
            <a:ext cx="9141618" cy="0"/>
          </a:xfrm>
          <a:prstGeom prst="straightConnector1">
            <a:avLst/>
          </a:prstGeom>
          <a:noFill/>
          <a:ln cap="flat" cmpd="sng" w="508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Glasses on top of a book" id="386" name="Google Shape;386;p27"/>
          <p:cNvPicPr preferRelativeResize="0"/>
          <p:nvPr/>
        </p:nvPicPr>
        <p:blipFill rotWithShape="1">
          <a:blip r:embed="rId3">
            <a:alphaModFix amt="35000"/>
          </a:blip>
          <a:srcRect b="-1" l="0" r="11666" t="0"/>
          <a:stretch/>
        </p:blipFill>
        <p:spPr>
          <a:xfrm>
            <a:off x="20" y="1"/>
            <a:ext cx="914398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27"/>
          <p:cNvSpPr txBox="1"/>
          <p:nvPr>
            <p:ph type="title"/>
          </p:nvPr>
        </p:nvSpPr>
        <p:spPr>
          <a:xfrm>
            <a:off x="628650" y="1065862"/>
            <a:ext cx="2484873" cy="4726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Calibri"/>
              <a:buNone/>
            </a:pPr>
            <a:r>
              <a:rPr lang="en-US" sz="3500">
                <a:solidFill>
                  <a:srgbClr val="FFFFFF"/>
                </a:solidFill>
              </a:rPr>
              <a:t>References</a:t>
            </a:r>
            <a:endParaRPr/>
          </a:p>
        </p:txBody>
      </p:sp>
      <p:cxnSp>
        <p:nvCxnSpPr>
          <p:cNvPr id="388" name="Google Shape;388;p27"/>
          <p:cNvCxnSpPr/>
          <p:nvPr/>
        </p:nvCxnSpPr>
        <p:spPr>
          <a:xfrm>
            <a:off x="3490029" y="2286000"/>
            <a:ext cx="0" cy="2286000"/>
          </a:xfrm>
          <a:prstGeom prst="straightConnector1">
            <a:avLst/>
          </a:prstGeom>
          <a:noFill/>
          <a:ln cap="flat" cmpd="sng" w="15875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9" name="Google Shape;389;p27"/>
          <p:cNvSpPr txBox="1"/>
          <p:nvPr/>
        </p:nvSpPr>
        <p:spPr>
          <a:xfrm>
            <a:off x="3866534" y="1065862"/>
            <a:ext cx="4308514" cy="47262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Chawla, N. v, Bowyer, K. W., Hall, L. O., &amp; Kegelmeyer, W. P. (2002). SMOTE: Synthetic 	Minority Over-sampling Technique. In </a:t>
            </a:r>
            <a:r>
              <a:rPr i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Journal of Artificial Intelligence 	Research</a:t>
            </a: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(Vol. 16).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Liu, J., Gelman, A., Hill, J., Su, Y. S., &amp; Kropko, J. (2014). On the stationary distribution 	of iterative imputations. </a:t>
            </a:r>
            <a:r>
              <a:rPr i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Biometrika</a:t>
            </a: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i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101</a:t>
            </a: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(1), 155–173. 	</a:t>
            </a:r>
            <a:r>
              <a:rPr lang="en-US" sz="1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https://doi.org/10.1093/biomet/ast044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i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NASA Exoplanet Archive</a:t>
            </a: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(n.d.). Retrieved December 4, 2021, from 	</a:t>
            </a:r>
            <a:r>
              <a:rPr lang="en-US" sz="1600" u="sng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https://exoplanetarchive.ipac.caltech.edu/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i="1"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PHL Exoplanet Catalog | Kaggle</a:t>
            </a: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. (n.d.). Retrieved December 4, 2021, from 	https://www.kaggle.com/chandrimad31/phl-exoplanet-catalog</a:t>
            </a:r>
            <a:endParaRPr/>
          </a:p>
          <a:p>
            <a:pPr indent="1016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016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0160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27"/>
          <p:cNvSpPr txBox="1"/>
          <p:nvPr/>
        </p:nvSpPr>
        <p:spPr>
          <a:xfrm>
            <a:off x="1931843" y="2998858"/>
            <a:ext cx="5923335" cy="25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28"/>
          <p:cNvSpPr/>
          <p:nvPr/>
        </p:nvSpPr>
        <p:spPr>
          <a:xfrm>
            <a:off x="241173" y="320040"/>
            <a:ext cx="8661654" cy="621792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agnifying glass on clear background" id="396" name="Google Shape;396;p28"/>
          <p:cNvPicPr preferRelativeResize="0"/>
          <p:nvPr/>
        </p:nvPicPr>
        <p:blipFill rotWithShape="1">
          <a:blip r:embed="rId3">
            <a:alphaModFix amt="35000"/>
          </a:blip>
          <a:srcRect b="0" l="7016" r="0" t="0"/>
          <a:stretch/>
        </p:blipFill>
        <p:spPr>
          <a:xfrm>
            <a:off x="241173" y="320038"/>
            <a:ext cx="8661654" cy="6217922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8"/>
          <p:cNvSpPr txBox="1"/>
          <p:nvPr>
            <p:ph type="ctrTitle"/>
          </p:nvPr>
        </p:nvSpPr>
        <p:spPr>
          <a:xfrm>
            <a:off x="3285441" y="965199"/>
            <a:ext cx="5074558" cy="4927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Calibri"/>
              <a:buNone/>
            </a:pPr>
            <a:r>
              <a:rPr lang="en-US" sz="4200">
                <a:solidFill>
                  <a:schemeClr val="lt1"/>
                </a:solidFill>
              </a:rPr>
              <a:t>Thank you</a:t>
            </a:r>
            <a:endParaRPr sz="4200">
              <a:solidFill>
                <a:schemeClr val="lt1"/>
              </a:solidFill>
            </a:endParaRPr>
          </a:p>
        </p:txBody>
      </p:sp>
      <p:cxnSp>
        <p:nvCxnSpPr>
          <p:cNvPr id="398" name="Google Shape;398;p28"/>
          <p:cNvCxnSpPr/>
          <p:nvPr/>
        </p:nvCxnSpPr>
        <p:spPr>
          <a:xfrm>
            <a:off x="3041918" y="2057399"/>
            <a:ext cx="0" cy="2743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414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starry night sky over trees&#10;&#10;Description automatically generated with medium confidence" id="123" name="Google Shape;123;p3"/>
          <p:cNvPicPr preferRelativeResize="0"/>
          <p:nvPr/>
        </p:nvPicPr>
        <p:blipFill rotWithShape="1">
          <a:blip r:embed="rId3">
            <a:alphaModFix/>
          </a:blip>
          <a:srcRect b="0" l="27382" r="29495" t="0"/>
          <a:stretch/>
        </p:blipFill>
        <p:spPr>
          <a:xfrm>
            <a:off x="3886578" y="10"/>
            <a:ext cx="5257422" cy="6857990"/>
          </a:xfrm>
          <a:custGeom>
            <a:rect b="b" l="l" r="r" t="t"/>
            <a:pathLst>
              <a:path extrusionOk="0" h="6858000" w="7009896">
                <a:moveTo>
                  <a:pt x="0" y="0"/>
                </a:moveTo>
                <a:lnTo>
                  <a:pt x="7009896" y="0"/>
                </a:lnTo>
                <a:lnTo>
                  <a:pt x="7009896" y="6858000"/>
                </a:lnTo>
                <a:lnTo>
                  <a:pt x="21616" y="6858000"/>
                </a:lnTo>
                <a:lnTo>
                  <a:pt x="129867" y="6647018"/>
                </a:lnTo>
                <a:cubicBezTo>
                  <a:pt x="1043295" y="4758249"/>
                  <a:pt x="1332296" y="2559611"/>
                  <a:pt x="814641" y="380651"/>
                </a:cubicBezTo>
                <a:lnTo>
                  <a:pt x="714685" y="1"/>
                </a:lnTo>
                <a:lnTo>
                  <a:pt x="0" y="1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4" name="Google Shape;124;p3"/>
          <p:cNvSpPr/>
          <p:nvPr/>
        </p:nvSpPr>
        <p:spPr>
          <a:xfrm>
            <a:off x="0" y="-1"/>
            <a:ext cx="4860054" cy="6858002"/>
          </a:xfrm>
          <a:custGeom>
            <a:rect b="b" l="l" r="r" t="t"/>
            <a:pathLst>
              <a:path extrusionOk="0" h="6858002" w="6480073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lt1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3"/>
          <p:cNvSpPr/>
          <p:nvPr/>
        </p:nvSpPr>
        <p:spPr>
          <a:xfrm>
            <a:off x="0" y="0"/>
            <a:ext cx="4686912" cy="6858001"/>
          </a:xfrm>
          <a:custGeom>
            <a:rect b="b" l="l" r="r" t="t"/>
            <a:pathLst>
              <a:path extrusionOk="0" h="6858001" w="6249216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3"/>
          <p:cNvSpPr txBox="1"/>
          <p:nvPr/>
        </p:nvSpPr>
        <p:spPr>
          <a:xfrm>
            <a:off x="838200" y="381000"/>
            <a:ext cx="3499852" cy="2076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>
                <a:solidFill>
                  <a:srgbClr val="B3C6E7"/>
                </a:solidFill>
                <a:latin typeface="Calibri"/>
                <a:ea typeface="Calibri"/>
                <a:cs typeface="Calibri"/>
                <a:sym typeface="Calibri"/>
              </a:rPr>
              <a:t>Are we alone?</a:t>
            </a:r>
            <a:endParaRPr/>
          </a:p>
        </p:txBody>
      </p:sp>
      <p:sp>
        <p:nvSpPr>
          <p:cNvPr id="127" name="Google Shape;127;p3"/>
          <p:cNvSpPr txBox="1"/>
          <p:nvPr/>
        </p:nvSpPr>
        <p:spPr>
          <a:xfrm>
            <a:off x="623262" y="2209800"/>
            <a:ext cx="3617912" cy="972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is bigger, the universe or the human imagination?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838200" y="4572000"/>
            <a:ext cx="312765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rgbClr val="FEE59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“Two possibilities exist: either we are alone in the Universe, or we are not. Both are equally terrifying.” - Arthur C. Clarke.</a:t>
            </a:r>
            <a:endParaRPr i="1" sz="1600">
              <a:solidFill>
                <a:srgbClr val="FEE599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ky, nature, dry&#10;&#10;Description automatically generated" id="133" name="Google Shape;133;p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4"/>
          <p:cNvSpPr txBox="1"/>
          <p:nvPr/>
        </p:nvSpPr>
        <p:spPr>
          <a:xfrm>
            <a:off x="533400" y="366981"/>
            <a:ext cx="81534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 for the class: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What do you think,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how many grains of sand are there on the Earth?</a:t>
            </a:r>
            <a:endParaRPr/>
          </a:p>
        </p:txBody>
      </p:sp>
      <p:sp>
        <p:nvSpPr>
          <p:cNvPr id="135" name="Google Shape;135;p4"/>
          <p:cNvSpPr txBox="1"/>
          <p:nvPr/>
        </p:nvSpPr>
        <p:spPr>
          <a:xfrm>
            <a:off x="3200400" y="2057400"/>
            <a:ext cx="2819400" cy="9420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, sky, nature, dry&#10;&#10;Description automatically generated" id="140" name="Google Shape;140;p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" y="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533400" y="366981"/>
            <a:ext cx="815340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Question for the class: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What do you think,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rPr>
              <a:t>how many grains of sand are there on the Earth?</a:t>
            </a:r>
            <a:endParaRPr/>
          </a:p>
        </p:txBody>
      </p:sp>
      <p:sp>
        <p:nvSpPr>
          <p:cNvPr id="142" name="Google Shape;142;p5"/>
          <p:cNvSpPr txBox="1"/>
          <p:nvPr/>
        </p:nvSpPr>
        <p:spPr>
          <a:xfrm>
            <a:off x="1177636" y="1828800"/>
            <a:ext cx="6864927" cy="211160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6068" l="0" r="0" t="-6933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tars in the sky&#10;&#10;Description automatically generated with medium confidence" id="147" name="Google Shape;147;p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-1" l="36243" r="19756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6"/>
          <p:cNvSpPr txBox="1"/>
          <p:nvPr/>
        </p:nvSpPr>
        <p:spPr>
          <a:xfrm>
            <a:off x="228600" y="439494"/>
            <a:ext cx="906780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if I told you…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there are more stars in the universe than grains of sand on Earth?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7"/>
          <p:cNvSpPr/>
          <p:nvPr/>
        </p:nvSpPr>
        <p:spPr>
          <a:xfrm>
            <a:off x="0" y="0"/>
            <a:ext cx="9143999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7"/>
          <p:cNvSpPr txBox="1"/>
          <p:nvPr/>
        </p:nvSpPr>
        <p:spPr>
          <a:xfrm>
            <a:off x="971550" y="669925"/>
            <a:ext cx="360045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/>
          </a:p>
        </p:txBody>
      </p:sp>
      <p:cxnSp>
        <p:nvCxnSpPr>
          <p:cNvPr id="155" name="Google Shape;155;p7"/>
          <p:cNvCxnSpPr/>
          <p:nvPr/>
        </p:nvCxnSpPr>
        <p:spPr>
          <a:xfrm rot="10800000">
            <a:off x="0" y="2026340"/>
            <a:ext cx="4572000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6" name="Google Shape;156;p7"/>
          <p:cNvSpPr txBox="1"/>
          <p:nvPr/>
        </p:nvSpPr>
        <p:spPr>
          <a:xfrm>
            <a:off x="971550" y="2288833"/>
            <a:ext cx="3600450" cy="37115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i="0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Ancient Greeks</a:t>
            </a:r>
            <a:r>
              <a:rPr b="0" i="0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developed astronomy, which they treated as a branch of mathematics, to a highly sophisticated level.</a:t>
            </a:r>
            <a:endParaRPr/>
          </a:p>
          <a:p>
            <a:pPr indent="-12065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b="1"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b="1"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Aristotle </a:t>
            </a: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was one of the greatest philosophers who has ever lived. However, he got one thing terribly wrong.</a:t>
            </a:r>
            <a:endParaRPr/>
          </a:p>
          <a:p>
            <a:pPr indent="1079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8575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Arial"/>
              <a:buChar char="•"/>
            </a:pPr>
            <a:r>
              <a:rPr lang="en-US" sz="1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After almost 200 hundred years Galileo proved that the Earth was orbiting Sun.</a:t>
            </a:r>
            <a:endParaRPr/>
          </a:p>
          <a:p>
            <a:pPr indent="1079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10795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t/>
            </a:r>
            <a:endParaRPr sz="1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hart, schematic, radar chart&#10;&#10;Description automatically generated" id="157" name="Google Shape;15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3894" y="416439"/>
            <a:ext cx="2691480" cy="269148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7"/>
          <p:cNvSpPr/>
          <p:nvPr/>
        </p:nvSpPr>
        <p:spPr>
          <a:xfrm>
            <a:off x="4823702" y="182859"/>
            <a:ext cx="2997196" cy="3177496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starry night sky over a mountain range&#10;&#10;Description automatically generated with medium confidence" id="159" name="Google Shape;159;p7"/>
          <p:cNvPicPr preferRelativeResize="0"/>
          <p:nvPr>
            <p:ph idx="1" type="body"/>
          </p:nvPr>
        </p:nvPicPr>
        <p:blipFill rotWithShape="1">
          <a:blip r:embed="rId4">
            <a:alphaModFix/>
          </a:blip>
          <a:srcRect b="0" l="11332" r="0" t="0"/>
          <a:stretch/>
        </p:blipFill>
        <p:spPr>
          <a:xfrm>
            <a:off x="6028995" y="4113231"/>
            <a:ext cx="2691480" cy="201860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>
            <a:off x="5868803" y="3543213"/>
            <a:ext cx="2997196" cy="3177496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picture containing outdoor object, star, night sky&#10;&#10;Description automatically generated" id="165" name="Google Shape;165;p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2746" r="2255" t="0"/>
          <a:stretch/>
        </p:blipFill>
        <p:spPr>
          <a:xfrm>
            <a:off x="20" y="10"/>
            <a:ext cx="9143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8"/>
          <p:cNvSpPr txBox="1"/>
          <p:nvPr/>
        </p:nvSpPr>
        <p:spPr>
          <a:xfrm>
            <a:off x="2895600" y="182750"/>
            <a:ext cx="47244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4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 Point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228600" y="1401633"/>
            <a:ext cx="8648700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we once thought was true quickly fades away upon closer inspection.</a:t>
            </a:r>
            <a:endParaRPr sz="28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990600" y="5205283"/>
            <a:ext cx="6705600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2F2F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Without a doubt science is changing and will continue to change as we explore more of our knowledge</a:t>
            </a:r>
            <a:endParaRPr sz="2400">
              <a:solidFill>
                <a:srgbClr val="F2F2F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C0C0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 txBox="1"/>
          <p:nvPr/>
        </p:nvSpPr>
        <p:spPr>
          <a:xfrm>
            <a:off x="1821656" y="707132"/>
            <a:ext cx="2296715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alibri"/>
              <a:buNone/>
            </a:pPr>
            <a: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Planet Habitability Detection from data</a:t>
            </a:r>
            <a:br>
              <a:rPr lang="en-US" sz="3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30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 txBox="1"/>
          <p:nvPr/>
        </p:nvSpPr>
        <p:spPr>
          <a:xfrm>
            <a:off x="1821657" y="3494783"/>
            <a:ext cx="2296714" cy="2201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live in the 21</a:t>
            </a:r>
            <a:r>
              <a:rPr baseline="30000"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century - the era of technology.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last couple of decades, we have made amazing discoveries.</a:t>
            </a:r>
            <a:endParaRPr/>
          </a:p>
          <a:p>
            <a:pPr indent="0" lvl="1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Discovery of gravitational waves</a:t>
            </a:r>
            <a:endParaRPr/>
          </a:p>
          <a:p>
            <a:pPr indent="0" lvl="1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b="1" i="0" lang="en-US" sz="1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constructed the first image of a black hole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are spending billions to build gigantic telescopes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receive huge amounts of data daily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Calibri"/>
              <a:buNone/>
            </a:pPr>
            <a:r>
              <a:rPr lang="en-US" sz="1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universe is cool</a:t>
            </a:r>
            <a:endParaRPr/>
          </a:p>
        </p:txBody>
      </p:sp>
      <p:pic>
        <p:nvPicPr>
          <p:cNvPr descr="A picture containing person&#10;&#10;Description automatically generated" id="176" name="Google Shape;176;p9"/>
          <p:cNvPicPr preferRelativeResize="0"/>
          <p:nvPr/>
        </p:nvPicPr>
        <p:blipFill rotWithShape="1">
          <a:blip r:embed="rId3">
            <a:alphaModFix/>
          </a:blip>
          <a:srcRect b="-2" l="322" r="320" t="0"/>
          <a:stretch/>
        </p:blipFill>
        <p:spPr>
          <a:xfrm>
            <a:off x="4311253" y="3209924"/>
            <a:ext cx="4832747" cy="364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9"/>
          <p:cNvSpPr/>
          <p:nvPr/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9"/>
          <p:cNvCxnSpPr/>
          <p:nvPr/>
        </p:nvCxnSpPr>
        <p:spPr>
          <a:xfrm rot="10800000">
            <a:off x="1821656" y="3209925"/>
            <a:ext cx="7322344" cy="0"/>
          </a:xfrm>
          <a:prstGeom prst="straightConnector1">
            <a:avLst/>
          </a:pr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9" name="Google Shape;179;p9"/>
          <p:cNvSpPr txBox="1"/>
          <p:nvPr/>
        </p:nvSpPr>
        <p:spPr>
          <a:xfrm>
            <a:off x="4311253" y="172367"/>
            <a:ext cx="47244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Why this project? Why not?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2021-09-22T00:51:04Z</dcterms:created>
  <dc:creator>tato makharashvili</dc:creator>
</cp:coreProperties>
</file>